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DM Sans Semi Bold" panose="020B0604020202020204" charset="-18"/>
      <p:regular r:id="rId9"/>
    </p:embeddedFont>
    <p:embeddedFont>
      <p:font typeface="Inter Medium" panose="020B0604020202020204" charset="0"/>
      <p:regular r:id="rId10"/>
    </p:embeddedFont>
  </p:embeddedFontLst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01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7"/>
            <a:ext cx="7556421" cy="2140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Spletna aplikacija za prikaz Spotify statistike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50519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Razvoj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cloud-based spletne aplikacije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za vpogled v osebno Spotify statistiko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793790" y="3585628"/>
            <a:ext cx="1973818" cy="426244"/>
          </a:xfrm>
          <a:prstGeom prst="roundRect">
            <a:avLst>
              <a:gd name="adj" fmla="val 6386"/>
            </a:avLst>
          </a:prstGeom>
          <a:solidFill>
            <a:srgbClr val="D4F7EC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40" y="368919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634788"/>
            <a:ext cx="14294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CILJI PROJEKTA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105395"/>
            <a:ext cx="6336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Ključne funkcionalnosti</a:t>
            </a:r>
            <a:endParaRPr lang="en-US" sz="3600" b="1" dirty="0"/>
          </a:p>
        </p:txBody>
      </p:sp>
      <p:sp>
        <p:nvSpPr>
          <p:cNvPr id="7" name="Shape 3"/>
          <p:cNvSpPr/>
          <p:nvPr/>
        </p:nvSpPr>
        <p:spPr>
          <a:xfrm>
            <a:off x="793790" y="502681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8" name="Shape 4"/>
          <p:cNvSpPr/>
          <p:nvPr/>
        </p:nvSpPr>
        <p:spPr>
          <a:xfrm>
            <a:off x="1020604" y="5253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440680"/>
            <a:ext cx="306110" cy="3061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Spotify statistika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65130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Vpogled v najbolj poslušane izvajalce, pesmi in žanre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5216962" y="502681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3" name="Shape 8"/>
          <p:cNvSpPr/>
          <p:nvPr/>
        </p:nvSpPr>
        <p:spPr>
          <a:xfrm>
            <a:off x="5443776" y="5253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5440680"/>
            <a:ext cx="306110" cy="3061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43776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Varna prijava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5443776" y="665130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OAuth 2.0 avtentikacija prek Spotify računa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9640133" y="502681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8" name="Shape 12"/>
          <p:cNvSpPr/>
          <p:nvPr/>
        </p:nvSpPr>
        <p:spPr>
          <a:xfrm>
            <a:off x="9866948" y="5253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4114" y="5440680"/>
            <a:ext cx="306110" cy="30611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866948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Enostavna uporaba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9866948" y="665130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Pregledno in enostavno uporabniško doživetje</a:t>
            </a:r>
            <a:endParaRPr lang="en-US" sz="1750" dirty="0"/>
          </a:p>
        </p:txBody>
      </p:sp>
      <p:pic>
        <p:nvPicPr>
          <p:cNvPr id="27" name="Slika 26" descr="Slika, ki vsebuje besede posnetek zaslona, besedilo, oblikovanje&#10;&#10;Vsebina, ustvarjena z UI, morda ni pravilna.">
            <a:extLst>
              <a:ext uri="{FF2B5EF4-FFF2-40B4-BE49-F238E27FC236}">
                <a16:creationId xmlns:a16="http://schemas.microsoft.com/office/drawing/2014/main" id="{B3B215C9-E3CC-4275-B0E3-BCF37588B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9" y="-18548"/>
            <a:ext cx="14630400" cy="3236746"/>
          </a:xfrm>
          <a:prstGeom prst="rect">
            <a:avLst/>
          </a:prstGeom>
        </p:spPr>
      </p:pic>
      <p:sp>
        <p:nvSpPr>
          <p:cNvPr id="28" name="Pravokotnik 27">
            <a:extLst>
              <a:ext uri="{FF2B5EF4-FFF2-40B4-BE49-F238E27FC236}">
                <a16:creationId xmlns:a16="http://schemas.microsoft.com/office/drawing/2014/main" id="{45C2EC8B-32E4-E53C-4EB6-F2F7F3CBB64E}"/>
              </a:ext>
            </a:extLst>
          </p:cNvPr>
          <p:cNvSpPr/>
          <p:nvPr/>
        </p:nvSpPr>
        <p:spPr>
          <a:xfrm>
            <a:off x="12863245" y="7767263"/>
            <a:ext cx="1654139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56159" y="492085"/>
            <a:ext cx="4601289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Kako aplikacija deluje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59" y="1408986"/>
            <a:ext cx="894636" cy="10735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29627" y="1587818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Obisk spletne strani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729627" y="1974652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Uporabnik odpre aplikacijo v brskalniku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159" y="2482572"/>
            <a:ext cx="894636" cy="1073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29627" y="2661404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Prijava s Spotify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29627" y="3048238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Varna avtentikacija prek obstoječega računa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159" y="3556159"/>
            <a:ext cx="894636" cy="10735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29627" y="3734991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Pridobitev podatkov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729627" y="4121825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Aplikacija dostopa do Spotify API-ja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159" y="4629745"/>
            <a:ext cx="894636" cy="107358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29627" y="4808577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Prikaz statistike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729627" y="5195411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Podatki se vizualno predstavijo uporabniku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159" y="5703332"/>
            <a:ext cx="894636" cy="10735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29627" y="5882164"/>
            <a:ext cx="223670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Shranjevanje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729627" y="6268998"/>
            <a:ext cx="10244614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Osnovni profil se shrani v podatkovno bazo</a:t>
            </a:r>
            <a:endParaRPr lang="en-US" sz="1400" dirty="0"/>
          </a:p>
        </p:txBody>
      </p:sp>
      <p:sp>
        <p:nvSpPr>
          <p:cNvPr id="18" name="Shape 11"/>
          <p:cNvSpPr/>
          <p:nvPr/>
        </p:nvSpPr>
        <p:spPr>
          <a:xfrm>
            <a:off x="1656159" y="6978134"/>
            <a:ext cx="11318081" cy="760095"/>
          </a:xfrm>
          <a:prstGeom prst="roundRect">
            <a:avLst>
              <a:gd name="adj" fmla="val 3531"/>
            </a:avLst>
          </a:prstGeom>
          <a:solidFill>
            <a:srgbClr val="BEF3E2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4991" y="7250787"/>
            <a:ext cx="223599" cy="1788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2237423" y="7201614"/>
            <a:ext cx="1055798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Cloud-native pristop</a:t>
            </a:r>
            <a:r>
              <a:rPr lang="en-US" sz="14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brez potrebe po lokalni namestitvi ali vzdrževanju strežnikov</a:t>
            </a:r>
            <a:endParaRPr lang="en-US" sz="1400" dirty="0"/>
          </a:p>
        </p:txBody>
      </p:sp>
      <p:pic>
        <p:nvPicPr>
          <p:cNvPr id="22" name="Slika 21" descr="Slika, ki vsebuje besede besedilo, diagram, posnetek zaslona, risanka&#10;&#10;Vsebina, ustvarjena z UI, morda ni pravilna.">
            <a:extLst>
              <a:ext uri="{FF2B5EF4-FFF2-40B4-BE49-F238E27FC236}">
                <a16:creationId xmlns:a16="http://schemas.microsoft.com/office/drawing/2014/main" id="{643856B6-9883-F654-D7D6-A48BE951D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3268" y="1154873"/>
            <a:ext cx="7846887" cy="5231258"/>
          </a:xfrm>
          <a:prstGeom prst="rect">
            <a:avLst/>
          </a:prstGeom>
        </p:spPr>
      </p:pic>
      <p:sp>
        <p:nvSpPr>
          <p:cNvPr id="23" name="Pravokotnik 22">
            <a:extLst>
              <a:ext uri="{FF2B5EF4-FFF2-40B4-BE49-F238E27FC236}">
                <a16:creationId xmlns:a16="http://schemas.microsoft.com/office/drawing/2014/main" id="{93A1010F-8DFD-6038-77EE-BF798A6821C3}"/>
              </a:ext>
            </a:extLst>
          </p:cNvPr>
          <p:cNvSpPr/>
          <p:nvPr/>
        </p:nvSpPr>
        <p:spPr>
          <a:xfrm>
            <a:off x="12863245" y="7767263"/>
            <a:ext cx="1654139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77176" y="843796"/>
            <a:ext cx="4011811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Uporabljene tehnologije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>
          <a:xfrm>
            <a:off x="6010407" y="1671298"/>
            <a:ext cx="21033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5933360" y="2283008"/>
            <a:ext cx="399526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6" name="Shape 3"/>
          <p:cNvSpPr/>
          <p:nvPr/>
        </p:nvSpPr>
        <p:spPr>
          <a:xfrm>
            <a:off x="5977176" y="2247900"/>
            <a:ext cx="399526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7" name="Shape 4"/>
          <p:cNvSpPr/>
          <p:nvPr/>
        </p:nvSpPr>
        <p:spPr>
          <a:xfrm>
            <a:off x="7764482" y="2052876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689" y="2178963"/>
            <a:ext cx="168235" cy="168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22896" y="2613660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React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6048435" y="2972872"/>
            <a:ext cx="368450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JavaScript framework za dinamičen UI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5977176" y="3702963"/>
            <a:ext cx="399526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2" name="Shape 8"/>
          <p:cNvSpPr/>
          <p:nvPr/>
        </p:nvSpPr>
        <p:spPr>
          <a:xfrm>
            <a:off x="5977176" y="3687723"/>
            <a:ext cx="399526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3" name="Shape 9"/>
          <p:cNvSpPr/>
          <p:nvPr/>
        </p:nvSpPr>
        <p:spPr>
          <a:xfrm>
            <a:off x="7764482" y="3492698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0689" y="3618786"/>
            <a:ext cx="168235" cy="16823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048435" y="4053483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Vite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6088737" y="4412694"/>
            <a:ext cx="368450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Hiter build sistem in razvojno okolje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5977176" y="5142786"/>
            <a:ext cx="399526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8" name="Shape 13"/>
          <p:cNvSpPr/>
          <p:nvPr/>
        </p:nvSpPr>
        <p:spPr>
          <a:xfrm>
            <a:off x="5977176" y="5127546"/>
            <a:ext cx="399526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9" name="Shape 14"/>
          <p:cNvSpPr/>
          <p:nvPr/>
        </p:nvSpPr>
        <p:spPr>
          <a:xfrm>
            <a:off x="7764482" y="4932521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0689" y="5058608"/>
            <a:ext cx="168235" cy="16823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048435" y="5493306"/>
            <a:ext cx="185427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JavaScript/HTML/CSS</a:t>
            </a: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6088737" y="5852517"/>
            <a:ext cx="368450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Osnovna spletna tehnologija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10397669" y="1615465"/>
            <a:ext cx="21033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 &amp; Cloud</a:t>
            </a:r>
            <a:endParaRPr lang="en-US" sz="1650" dirty="0"/>
          </a:p>
        </p:txBody>
      </p:sp>
      <p:sp>
        <p:nvSpPr>
          <p:cNvPr id="24" name="Shape 18"/>
          <p:cNvSpPr/>
          <p:nvPr/>
        </p:nvSpPr>
        <p:spPr>
          <a:xfrm>
            <a:off x="10322004" y="2263140"/>
            <a:ext cx="382512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5" name="Shape 19"/>
          <p:cNvSpPr/>
          <p:nvPr/>
        </p:nvSpPr>
        <p:spPr>
          <a:xfrm>
            <a:off x="10322004" y="2247900"/>
            <a:ext cx="382512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6" name="Shape 20"/>
          <p:cNvSpPr/>
          <p:nvPr/>
        </p:nvSpPr>
        <p:spPr>
          <a:xfrm>
            <a:off x="12024181" y="2052876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0388" y="2178963"/>
            <a:ext cx="168235" cy="16823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0397669" y="2613660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Firebase Hosting</a:t>
            </a:r>
            <a:endParaRPr lang="en-US" dirty="0"/>
          </a:p>
        </p:txBody>
      </p:sp>
      <p:sp>
        <p:nvSpPr>
          <p:cNvPr id="29" name="Text 22"/>
          <p:cNvSpPr/>
          <p:nvPr/>
        </p:nvSpPr>
        <p:spPr>
          <a:xfrm>
            <a:off x="10397669" y="2972872"/>
            <a:ext cx="351436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CDN gostovanje aplikacije</a:t>
            </a:r>
            <a:endParaRPr lang="en-US" sz="1100" dirty="0"/>
          </a:p>
        </p:txBody>
      </p:sp>
      <p:sp>
        <p:nvSpPr>
          <p:cNvPr id="30" name="Shape 23"/>
          <p:cNvSpPr/>
          <p:nvPr/>
        </p:nvSpPr>
        <p:spPr>
          <a:xfrm>
            <a:off x="10322004" y="3702963"/>
            <a:ext cx="382512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1" name="Shape 24"/>
          <p:cNvSpPr/>
          <p:nvPr/>
        </p:nvSpPr>
        <p:spPr>
          <a:xfrm>
            <a:off x="10322004" y="3687723"/>
            <a:ext cx="382512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2" name="Shape 25"/>
          <p:cNvSpPr/>
          <p:nvPr/>
        </p:nvSpPr>
        <p:spPr>
          <a:xfrm>
            <a:off x="12024181" y="3492698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0388" y="3618786"/>
            <a:ext cx="168235" cy="168235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10397669" y="4053483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 Functions</a:t>
            </a:r>
            <a:endParaRPr lang="en-US" dirty="0"/>
          </a:p>
        </p:txBody>
      </p:sp>
      <p:sp>
        <p:nvSpPr>
          <p:cNvPr id="35" name="Text 27"/>
          <p:cNvSpPr/>
          <p:nvPr/>
        </p:nvSpPr>
        <p:spPr>
          <a:xfrm>
            <a:off x="10397669" y="4412694"/>
            <a:ext cx="351436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Serverless backend logika</a:t>
            </a:r>
            <a:endParaRPr lang="en-US" sz="1100" dirty="0"/>
          </a:p>
        </p:txBody>
      </p:sp>
      <p:sp>
        <p:nvSpPr>
          <p:cNvPr id="36" name="Shape 28"/>
          <p:cNvSpPr/>
          <p:nvPr/>
        </p:nvSpPr>
        <p:spPr>
          <a:xfrm>
            <a:off x="10322004" y="5142786"/>
            <a:ext cx="3825121" cy="1089422"/>
          </a:xfrm>
          <a:prstGeom prst="roundRect">
            <a:avLst>
              <a:gd name="adj" fmla="val 671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7" name="Shape 29"/>
          <p:cNvSpPr/>
          <p:nvPr/>
        </p:nvSpPr>
        <p:spPr>
          <a:xfrm>
            <a:off x="10322004" y="5127546"/>
            <a:ext cx="3825121" cy="6096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38" name="Shape 30"/>
          <p:cNvSpPr/>
          <p:nvPr/>
        </p:nvSpPr>
        <p:spPr>
          <a:xfrm>
            <a:off x="12024181" y="4932521"/>
            <a:ext cx="420648" cy="420648"/>
          </a:xfrm>
          <a:prstGeom prst="roundRect">
            <a:avLst>
              <a:gd name="adj" fmla="val 21737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0388" y="5058608"/>
            <a:ext cx="168235" cy="168235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10397669" y="5493306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Firestore</a:t>
            </a:r>
            <a:endParaRPr lang="en-US" dirty="0"/>
          </a:p>
        </p:txBody>
      </p:sp>
      <p:sp>
        <p:nvSpPr>
          <p:cNvPr id="41" name="Text 32"/>
          <p:cNvSpPr/>
          <p:nvPr/>
        </p:nvSpPr>
        <p:spPr>
          <a:xfrm>
            <a:off x="10397669" y="5852517"/>
            <a:ext cx="3514368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NoSQL podatkovna baza</a:t>
            </a:r>
            <a:endParaRPr lang="en-US" sz="1100" dirty="0"/>
          </a:p>
        </p:txBody>
      </p:sp>
      <p:sp>
        <p:nvSpPr>
          <p:cNvPr id="42" name="Shape 33"/>
          <p:cNvSpPr/>
          <p:nvPr/>
        </p:nvSpPr>
        <p:spPr>
          <a:xfrm>
            <a:off x="5977176" y="6547485"/>
            <a:ext cx="8162449" cy="838200"/>
          </a:xfrm>
          <a:prstGeom prst="roundRect">
            <a:avLst>
              <a:gd name="adj" fmla="val 8727"/>
            </a:avLst>
          </a:prstGeom>
          <a:solidFill>
            <a:srgbClr val="FFFFFF"/>
          </a:solidFill>
          <a:ln w="15240">
            <a:solidFill>
              <a:srgbClr val="1C9770"/>
            </a:solidFill>
            <a:prstDash val="solid"/>
          </a:ln>
        </p:spPr>
        <p:txBody>
          <a:bodyPr/>
          <a:lstStyle/>
          <a:p>
            <a:endParaRPr lang="sl-SI"/>
          </a:p>
        </p:txBody>
      </p:sp>
      <p:sp>
        <p:nvSpPr>
          <p:cNvPr id="43" name="Shape 34"/>
          <p:cNvSpPr/>
          <p:nvPr/>
        </p:nvSpPr>
        <p:spPr>
          <a:xfrm>
            <a:off x="5961936" y="6547485"/>
            <a:ext cx="60960" cy="838200"/>
          </a:xfrm>
          <a:prstGeom prst="roundRect">
            <a:avLst>
              <a:gd name="adj" fmla="val 345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44" name="Text 35"/>
          <p:cNvSpPr/>
          <p:nvPr/>
        </p:nvSpPr>
        <p:spPr>
          <a:xfrm>
            <a:off x="6178272" y="6702862"/>
            <a:ext cx="175271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Zunanja integracija</a:t>
            </a:r>
            <a:endParaRPr lang="en-US" sz="1350" dirty="0"/>
          </a:p>
        </p:txBody>
      </p:sp>
      <p:sp>
        <p:nvSpPr>
          <p:cNvPr id="45" name="Text 36"/>
          <p:cNvSpPr/>
          <p:nvPr/>
        </p:nvSpPr>
        <p:spPr>
          <a:xfrm>
            <a:off x="6178272" y="7005995"/>
            <a:ext cx="7805976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Spotify Web API</a:t>
            </a: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– OAuth 2.0 avtentikacija in dostop do uporabniških podatkov</a:t>
            </a:r>
            <a:endParaRPr lang="en-US" sz="1100" dirty="0"/>
          </a:p>
        </p:txBody>
      </p:sp>
      <p:pic>
        <p:nvPicPr>
          <p:cNvPr id="53" name="Slika 52" descr="Slika, ki vsebuje besede besedilo, posnetek zaslona, programska oprema, večpredstavnostna programska oprema&#10;&#10;Vsebina, ustvarjena z UI, morda ni pravilna.">
            <a:extLst>
              <a:ext uri="{FF2B5EF4-FFF2-40B4-BE49-F238E27FC236}">
                <a16:creationId xmlns:a16="http://schemas.microsoft.com/office/drawing/2014/main" id="{4F64A56E-7F78-15C3-9EE3-A308F78BD6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0362" y="-52269"/>
            <a:ext cx="5255284" cy="8334137"/>
          </a:xfrm>
          <a:prstGeom prst="rect">
            <a:avLst/>
          </a:prstGeom>
        </p:spPr>
      </p:pic>
      <p:sp>
        <p:nvSpPr>
          <p:cNvPr id="55" name="Pravokotnik 54">
            <a:extLst>
              <a:ext uri="{FF2B5EF4-FFF2-40B4-BE49-F238E27FC236}">
                <a16:creationId xmlns:a16="http://schemas.microsoft.com/office/drawing/2014/main" id="{34F95510-6DE3-4A4A-5A4B-5FF43E71BF70}"/>
              </a:ext>
            </a:extLst>
          </p:cNvPr>
          <p:cNvSpPr/>
          <p:nvPr/>
        </p:nvSpPr>
        <p:spPr>
          <a:xfrm>
            <a:off x="12863245" y="7767263"/>
            <a:ext cx="1654139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1470" y="2916079"/>
            <a:ext cx="5622012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Glavni principi delovanja</a:t>
            </a:r>
            <a:endParaRPr lang="en-US" sz="3600" b="1" dirty="0"/>
          </a:p>
        </p:txBody>
      </p:sp>
      <p:sp>
        <p:nvSpPr>
          <p:cNvPr id="4" name="Shape 1"/>
          <p:cNvSpPr/>
          <p:nvPr/>
        </p:nvSpPr>
        <p:spPr>
          <a:xfrm>
            <a:off x="1281470" y="3798332"/>
            <a:ext cx="5938242" cy="1842730"/>
          </a:xfrm>
          <a:prstGeom prst="roundRect">
            <a:avLst>
              <a:gd name="adj" fmla="val 155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5" name="Text 2"/>
          <p:cNvSpPr/>
          <p:nvPr/>
        </p:nvSpPr>
        <p:spPr>
          <a:xfrm>
            <a:off x="1472208" y="3989070"/>
            <a:ext cx="3848219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Ločitev frontenda in backenda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72208" y="4401503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Frontend: prikaz in uporabniška izkušnja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472208" y="4773335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Backend: varno delo s skrivnostmi in avtentikacija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472208" y="5145167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Jasna razdelitev odgovornosti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450" y="3798332"/>
            <a:ext cx="5938361" cy="1842730"/>
          </a:xfrm>
          <a:prstGeom prst="roundRect">
            <a:avLst>
              <a:gd name="adj" fmla="val 155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0" name="Text 7"/>
          <p:cNvSpPr/>
          <p:nvPr/>
        </p:nvSpPr>
        <p:spPr>
          <a:xfrm>
            <a:off x="7601188" y="3989070"/>
            <a:ext cx="241494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OAuth 2.0 varnost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601188" y="4401503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Prijava preko Spotify brez gesla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601188" y="4773335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Časovno omejen dostopni žeton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601188" y="5145167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Minimal</a:t>
            </a:r>
            <a:r>
              <a:rPr lang="sl-SI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</a:t>
            </a: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varnostn</a:t>
            </a:r>
            <a:r>
              <a:rPr lang="sl-SI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</a:t>
            </a:r>
            <a:r>
              <a:rPr lang="en-US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sl-SI" sz="150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tveganja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281470" y="5855613"/>
            <a:ext cx="5938242" cy="1842730"/>
          </a:xfrm>
          <a:prstGeom prst="roundRect">
            <a:avLst>
              <a:gd name="adj" fmla="val 1553"/>
            </a:avLst>
          </a:prstGeom>
          <a:solidFill>
            <a:srgbClr val="93CB52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5" name="Text 12"/>
          <p:cNvSpPr/>
          <p:nvPr/>
        </p:nvSpPr>
        <p:spPr>
          <a:xfrm>
            <a:off x="1472208" y="6046351"/>
            <a:ext cx="3220879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Cloud-based arhitektura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472208" y="6458783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Brez lastnega strežnika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472208" y="6830616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Avtomatsko skaliranje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472208" y="7202448"/>
            <a:ext cx="555676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24/7 razpoložljivost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410450" y="5855613"/>
            <a:ext cx="5938361" cy="1842730"/>
          </a:xfrm>
          <a:prstGeom prst="roundRect">
            <a:avLst>
              <a:gd name="adj" fmla="val 1553"/>
            </a:avLst>
          </a:prstGeom>
          <a:solidFill>
            <a:srgbClr val="93CB52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0" name="Text 17"/>
          <p:cNvSpPr/>
          <p:nvPr/>
        </p:nvSpPr>
        <p:spPr>
          <a:xfrm>
            <a:off x="7601188" y="6046351"/>
            <a:ext cx="291834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REST API komunikacija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601188" y="6458783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HTTPS protokol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601188" y="6830616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Frontend → Backend → Spotify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601188" y="7202448"/>
            <a:ext cx="55568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Strukturirana izmenjava podatkov</a:t>
            </a:r>
            <a:endParaRPr lang="en-US" sz="1500" dirty="0"/>
          </a:p>
        </p:txBody>
      </p:sp>
      <p:sp>
        <p:nvSpPr>
          <p:cNvPr id="24" name="Pravokotnik 23">
            <a:extLst>
              <a:ext uri="{FF2B5EF4-FFF2-40B4-BE49-F238E27FC236}">
                <a16:creationId xmlns:a16="http://schemas.microsoft.com/office/drawing/2014/main" id="{2B04208C-182B-1440-3293-7963F36AF5FC}"/>
              </a:ext>
            </a:extLst>
          </p:cNvPr>
          <p:cNvSpPr/>
          <p:nvPr/>
        </p:nvSpPr>
        <p:spPr>
          <a:xfrm>
            <a:off x="12863245" y="7767263"/>
            <a:ext cx="1654139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26" name="Slika 25" descr="Slika, ki vsebuje besede diagram, posnetek zaslona, besedilo, krog&#10;&#10;Vsebina, ustvarjena z UI, morda ni pravilna.">
            <a:extLst>
              <a:ext uri="{FF2B5EF4-FFF2-40B4-BE49-F238E27FC236}">
                <a16:creationId xmlns:a16="http://schemas.microsoft.com/office/drawing/2014/main" id="{75251216-86F7-8E17-529D-24B101A36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4"/>
          <a:stretch>
            <a:fillRect/>
          </a:stretch>
        </p:blipFill>
        <p:spPr>
          <a:xfrm>
            <a:off x="0" y="-17575"/>
            <a:ext cx="6462445" cy="2402397"/>
          </a:xfrm>
          <a:prstGeom prst="rect">
            <a:avLst/>
          </a:prstGeom>
        </p:spPr>
      </p:pic>
      <p:pic>
        <p:nvPicPr>
          <p:cNvPr id="28" name="Slika 27" descr="Slika, ki vsebuje besede posnetek zaslona, barvitost, krog, električno modra&#10;&#10;Vsebina, ustvarjena z UI, morda ni pravilna.">
            <a:extLst>
              <a:ext uri="{FF2B5EF4-FFF2-40B4-BE49-F238E27FC236}">
                <a16:creationId xmlns:a16="http://schemas.microsoft.com/office/drawing/2014/main" id="{5F20570E-6787-7E42-1327-8252A030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456" y="-17575"/>
            <a:ext cx="2393868" cy="2403969"/>
          </a:xfrm>
          <a:prstGeom prst="rect">
            <a:avLst/>
          </a:prstGeom>
        </p:spPr>
      </p:pic>
      <p:pic>
        <p:nvPicPr>
          <p:cNvPr id="32" name="Slika 31" descr="Slika, ki vsebuje besede besedilo, pisava, posnetek zaslona, grafika&#10;&#10;Vsebina, ustvarjena z UI, morda ni pravilna.">
            <a:extLst>
              <a:ext uri="{FF2B5EF4-FFF2-40B4-BE49-F238E27FC236}">
                <a16:creationId xmlns:a16="http://schemas.microsoft.com/office/drawing/2014/main" id="{9C7850D9-31C9-4DBB-80DA-D50B7ADDA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51" b="499"/>
          <a:stretch>
            <a:fillRect/>
          </a:stretch>
        </p:blipFill>
        <p:spPr>
          <a:xfrm>
            <a:off x="8856324" y="-19148"/>
            <a:ext cx="5774076" cy="2403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6306" y="659189"/>
            <a:ext cx="2880598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Zaključe</a:t>
            </a:r>
            <a:r>
              <a:rPr lang="sl-SI" sz="36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k</a:t>
            </a:r>
            <a:endParaRPr lang="en-US" sz="3600" b="1" dirty="0"/>
          </a:p>
        </p:txBody>
      </p:sp>
      <p:sp>
        <p:nvSpPr>
          <p:cNvPr id="16" name="Shape 10"/>
          <p:cNvSpPr/>
          <p:nvPr/>
        </p:nvSpPr>
        <p:spPr>
          <a:xfrm>
            <a:off x="3671173" y="6286613"/>
            <a:ext cx="7288054" cy="21908"/>
          </a:xfrm>
          <a:prstGeom prst="rect">
            <a:avLst/>
          </a:prstGeom>
          <a:solidFill>
            <a:srgbClr val="464646">
              <a:alpha val="50000"/>
            </a:srgbClr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17" name="Text 11"/>
          <p:cNvSpPr/>
          <p:nvPr/>
        </p:nvSpPr>
        <p:spPr>
          <a:xfrm>
            <a:off x="3671173" y="6481167"/>
            <a:ext cx="3495437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Zakaj je ta projekt dober primer</a:t>
            </a:r>
            <a:endParaRPr lang="en-US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1173" y="6956465"/>
            <a:ext cx="115133" cy="115133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3671173" y="7122438"/>
            <a:ext cx="2352556" cy="1524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0" name="Text 13"/>
          <p:cNvSpPr/>
          <p:nvPr/>
        </p:nvSpPr>
        <p:spPr>
          <a:xfrm>
            <a:off x="3671173" y="7210425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Realna integracija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3671173" y="7459504"/>
            <a:ext cx="2352556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Uporaba produkcijskega Spotify API, ne simuliranih podatkov</a:t>
            </a:r>
            <a:endParaRPr lang="en-US" sz="9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8862" y="6956465"/>
            <a:ext cx="115133" cy="115133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6138862" y="7122438"/>
            <a:ext cx="2352556" cy="1524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4" name="Text 16"/>
          <p:cNvSpPr/>
          <p:nvPr/>
        </p:nvSpPr>
        <p:spPr>
          <a:xfrm>
            <a:off x="6138862" y="7210425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Moderna arhitektura</a:t>
            </a:r>
            <a:endParaRPr lang="en-US" sz="1100" dirty="0"/>
          </a:p>
        </p:txBody>
      </p:sp>
      <p:sp>
        <p:nvSpPr>
          <p:cNvPr id="25" name="Text 17"/>
          <p:cNvSpPr/>
          <p:nvPr/>
        </p:nvSpPr>
        <p:spPr>
          <a:xfrm>
            <a:off x="6138862" y="7459504"/>
            <a:ext cx="2352556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Demonstracija best practices spletnega razvoja</a:t>
            </a:r>
            <a:endParaRPr lang="en-US" sz="90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6552" y="6956465"/>
            <a:ext cx="115133" cy="115133"/>
          </a:xfrm>
          <a:prstGeom prst="rect">
            <a:avLst/>
          </a:prstGeom>
        </p:spPr>
      </p:pic>
      <p:sp>
        <p:nvSpPr>
          <p:cNvPr id="27" name="Shape 18"/>
          <p:cNvSpPr/>
          <p:nvPr/>
        </p:nvSpPr>
        <p:spPr>
          <a:xfrm>
            <a:off x="8606552" y="7122438"/>
            <a:ext cx="2352675" cy="1524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sl-SI"/>
          </a:p>
        </p:txBody>
      </p:sp>
      <p:sp>
        <p:nvSpPr>
          <p:cNvPr id="28" name="Text 19"/>
          <p:cNvSpPr/>
          <p:nvPr/>
        </p:nvSpPr>
        <p:spPr>
          <a:xfrm>
            <a:off x="8606552" y="7210425"/>
            <a:ext cx="1440299" cy="180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sl-SI" sz="1100" dirty="0">
                <a:solidFill>
                  <a:srgbClr val="464646"/>
                </a:solidFill>
                <a:latin typeface="DM Sans Semi Bold" pitchFamily="34" charset="0"/>
              </a:rPr>
              <a:t>Širina tehnologij</a:t>
            </a:r>
            <a:endParaRPr lang="en-US" sz="1100" dirty="0"/>
          </a:p>
        </p:txBody>
      </p:sp>
      <p:sp>
        <p:nvSpPr>
          <p:cNvPr id="29" name="Text 20"/>
          <p:cNvSpPr/>
          <p:nvPr/>
        </p:nvSpPr>
        <p:spPr>
          <a:xfrm>
            <a:off x="8606552" y="7459504"/>
            <a:ext cx="2352675" cy="368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Pokriva omrežja, varnost, cloud infrastrukturo in frontend razvoj</a:t>
            </a:r>
            <a:endParaRPr lang="en-US" sz="900" dirty="0"/>
          </a:p>
        </p:txBody>
      </p:sp>
      <p:sp>
        <p:nvSpPr>
          <p:cNvPr id="30" name="Pravokotnik 29">
            <a:extLst>
              <a:ext uri="{FF2B5EF4-FFF2-40B4-BE49-F238E27FC236}">
                <a16:creationId xmlns:a16="http://schemas.microsoft.com/office/drawing/2014/main" id="{CEC0AE12-7EDC-5928-234D-337B9FDCF262}"/>
              </a:ext>
            </a:extLst>
          </p:cNvPr>
          <p:cNvSpPr/>
          <p:nvPr/>
        </p:nvSpPr>
        <p:spPr>
          <a:xfrm>
            <a:off x="12863245" y="7767263"/>
            <a:ext cx="1654139" cy="36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8BF5589F-BD2A-260F-D87A-2EEC10BC9115}"/>
              </a:ext>
            </a:extLst>
          </p:cNvPr>
          <p:cNvSpPr txBox="1"/>
          <p:nvPr/>
        </p:nvSpPr>
        <p:spPr>
          <a:xfrm>
            <a:off x="3671173" y="1160980"/>
            <a:ext cx="728805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l-SI" dirty="0"/>
              <a:t>Možnost izboljšave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l-SI" dirty="0"/>
              <a:t>Ali je bil cilj dosežen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sl-SI" dirty="0">
              <a:latin typeface="DM Sans Semi Bold" panose="020B0604020202020204" charset="-18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sl-SI" dirty="0">
              <a:latin typeface="DM Sans Semi Bold" panose="020B0604020202020204" charset="-18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sl-SI" dirty="0">
              <a:latin typeface="DM Sans Semi Bold" panose="020B0604020202020204" charset="-18"/>
            </a:endParaRPr>
          </a:p>
          <a:p>
            <a:pPr>
              <a:lnSpc>
                <a:spcPct val="200000"/>
              </a:lnSpc>
            </a:pPr>
            <a:r>
              <a:rPr lang="sl-SI" sz="3200" b="1" dirty="0">
                <a:latin typeface="DM Sans Semi Bold" panose="020B0604020202020204" charset="-18"/>
              </a:rPr>
              <a:t>     </a:t>
            </a:r>
            <a:r>
              <a:rPr lang="sl-SI" sz="3200" b="1" dirty="0"/>
              <a:t>DEMONSTRACIJA</a:t>
            </a:r>
          </a:p>
          <a:p>
            <a:pPr>
              <a:lnSpc>
                <a:spcPct val="200000"/>
              </a:lnSpc>
            </a:pPr>
            <a:r>
              <a:rPr lang="sl-SI" dirty="0"/>
              <a:t>             Le tisti, ki ima Spotify račun.</a:t>
            </a:r>
          </a:p>
          <a:p>
            <a:pPr marL="285750" indent="-285750">
              <a:buFontTx/>
              <a:buChar char="-"/>
            </a:pPr>
            <a:endParaRPr lang="sl-SI" dirty="0"/>
          </a:p>
          <a:p>
            <a:pPr marL="285750" indent="-285750">
              <a:buFontTx/>
              <a:buChar char="-"/>
            </a:pPr>
            <a:endParaRPr lang="sl-SI" dirty="0"/>
          </a:p>
          <a:p>
            <a:endParaRPr lang="sl-SI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8A74D-CA96-01C3-29CB-079CF239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531" y="3003762"/>
            <a:ext cx="3131014" cy="29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281</Words>
  <Application>Microsoft Office PowerPoint</Application>
  <PresentationFormat>Po meri</PresentationFormat>
  <Paragraphs>78</Paragraphs>
  <Slides>6</Slides>
  <Notes>6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DM Sans Semi Bold</vt:lpstr>
      <vt:lpstr>Inter Medium</vt:lpstr>
      <vt:lpstr>Arial</vt:lpstr>
      <vt:lpstr>Office Theme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Stražišar, Domen</cp:lastModifiedBy>
  <cp:revision>4</cp:revision>
  <dcterms:created xsi:type="dcterms:W3CDTF">2026-01-14T21:50:59Z</dcterms:created>
  <dcterms:modified xsi:type="dcterms:W3CDTF">2026-01-14T23:24:49Z</dcterms:modified>
</cp:coreProperties>
</file>